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63" r:id="rId5"/>
    <p:sldId id="278" r:id="rId6"/>
    <p:sldId id="279" r:id="rId7"/>
  </p:sldIdLst>
  <p:sldSz cx="12192000" cy="6858000"/>
  <p:notesSz cx="6858000" cy="12192000"/>
  <p:embeddedFontLst>
    <p:embeddedFont>
      <p:font typeface="MiSans" pitchFamily="2" charset="-122"/>
      <p:regular r:id="rId9"/>
    </p:embeddedFont>
    <p:embeddedFont>
      <p:font typeface="Abadi" panose="020B0604020104020204" pitchFamily="34" charset="77"/>
      <p:regular r:id="rId10"/>
      <p:bold r:id="rId11"/>
      <p:italic r:id="rId12"/>
      <p:boldItalic r:id="rId13"/>
    </p:embeddedFont>
    <p:embeddedFont>
      <p:font typeface="AkayaTelivigala" pitchFamily="2" charset="77"/>
      <p:regular r:id="rId1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8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292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200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10/28/25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6:35:25-d3jn7j8s8jdo4os5dj40.jpg"/>
          <p:cNvPicPr>
            <a:picLocks noChangeAspect="1"/>
          </p:cNvPicPr>
          <p:nvPr/>
        </p:nvPicPr>
        <p:blipFill>
          <a:blip r:embed="rId4"/>
          <a:srcRect t="83" b="83"/>
          <a:stretch>
            <a:fillRect/>
          </a:stretch>
        </p:blipFill>
        <p:spPr>
          <a:xfrm>
            <a:off x="0" y="13716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09-16:35:24-d3jn7j0s8jdo4os5diug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920" y="1707515"/>
            <a:ext cx="4963160" cy="33274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626745" y="6134418"/>
            <a:ext cx="4345305" cy="220980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1"/>
          <p:cNvSpPr/>
          <p:nvPr/>
        </p:nvSpPr>
        <p:spPr>
          <a:xfrm>
            <a:off x="626745" y="5253683"/>
            <a:ext cx="7066827" cy="759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3200" dirty="0">
                <a:solidFill>
                  <a:srgbClr val="0070C0"/>
                </a:solidFill>
                <a:latin typeface="Abadi" panose="020B0604020104020204" pitchFamily="34" charset="77"/>
                <a:ea typeface="MiSans" pitchFamily="34" charset="-122"/>
                <a:cs typeface="MiSans" pitchFamily="34" charset="-120"/>
              </a:rPr>
              <a:t>Group 1：</a:t>
            </a:r>
            <a:r>
              <a:rPr lang="en-US" sz="2400" dirty="0">
                <a:solidFill>
                  <a:srgbClr val="0070C0"/>
                </a:solidFill>
                <a:latin typeface="Abadi" panose="020B0604020104020204" pitchFamily="34" charset="77"/>
                <a:ea typeface="MiSans" pitchFamily="34" charset="-122"/>
                <a:cs typeface="MiSans" pitchFamily="34" charset="-120"/>
              </a:rPr>
              <a:t>Amanda Lin Li</a:t>
            </a:r>
          </a:p>
          <a:p>
            <a:pPr marL="0" indent="0" algn="l">
              <a:lnSpc>
                <a:spcPct val="90000"/>
              </a:lnSpc>
              <a:buNone/>
            </a:pPr>
            <a:r>
              <a:rPr lang="en-US" sz="2400" dirty="0">
                <a:solidFill>
                  <a:srgbClr val="0070C0"/>
                </a:solidFill>
                <a:latin typeface="Abadi" panose="020B0604020104020204" pitchFamily="34" charset="77"/>
                <a:ea typeface="MiSans" pitchFamily="34" charset="-122"/>
                <a:cs typeface="MiSans" pitchFamily="34" charset="-120"/>
              </a:rPr>
              <a:t>		Name 2</a:t>
            </a:r>
          </a:p>
          <a:p>
            <a:pPr marL="0" indent="0" algn="l">
              <a:lnSpc>
                <a:spcPct val="90000"/>
              </a:lnSpc>
              <a:buNone/>
            </a:pPr>
            <a:r>
              <a:rPr lang="en-US" sz="2400" dirty="0">
                <a:solidFill>
                  <a:srgbClr val="0070C0"/>
                </a:solidFill>
                <a:latin typeface="Abadi" panose="020B0604020104020204" pitchFamily="34" charset="77"/>
                <a:ea typeface="MiSans" pitchFamily="34" charset="-122"/>
                <a:cs typeface="MiSans" pitchFamily="34" charset="-120"/>
              </a:rPr>
              <a:t>		Name 3</a:t>
            </a:r>
            <a:endParaRPr lang="en-US" sz="3200" dirty="0">
              <a:solidFill>
                <a:srgbClr val="0070C0"/>
              </a:solidFill>
              <a:latin typeface="Abadi" panose="020B0604020104020204" pitchFamily="34" charset="77"/>
            </a:endParaRPr>
          </a:p>
        </p:txBody>
      </p:sp>
      <p:sp>
        <p:nvSpPr>
          <p:cNvPr id="7" name="Shape 3"/>
          <p:cNvSpPr/>
          <p:nvPr/>
        </p:nvSpPr>
        <p:spPr>
          <a:xfrm>
            <a:off x="11381644" y="55969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11381644" y="55969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1381644" y="65666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11381644" y="65666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11381644" y="75363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11381644" y="753639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 flipV="1">
            <a:off x="2304972" y="6281738"/>
            <a:ext cx="5746750" cy="1905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617220" y="2134235"/>
            <a:ext cx="11226165" cy="15278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altLang="zh-CN" sz="4400" b="1" dirty="0">
                <a:solidFill>
                  <a:srgbClr val="000000"/>
                </a:solidFill>
                <a:latin typeface="Abadi" panose="020B0604020104020204" pitchFamily="34" charset="77"/>
                <a:ea typeface="MiSans" pitchFamily="34" charset="-122"/>
                <a:cs typeface="AkayaTelivigala" pitchFamily="2" charset="77"/>
              </a:rPr>
              <a:t>Predicting Maximum Heart Rate: 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altLang="zh-CN" sz="4400" b="1" dirty="0">
                <a:solidFill>
                  <a:srgbClr val="000000"/>
                </a:solidFill>
                <a:latin typeface="Abadi" panose="020B0604020104020204" pitchFamily="34" charset="77"/>
                <a:ea typeface="MiSans" pitchFamily="34" charset="-122"/>
                <a:cs typeface="AkayaTelivigala" pitchFamily="2" charset="77"/>
              </a:rPr>
              <a:t>A Multiple Linear Regression Analysis</a:t>
            </a:r>
            <a:endParaRPr lang="en-US" sz="1600" dirty="0">
              <a:latin typeface="Abadi" panose="020B0604020104020204" pitchFamily="34" charset="77"/>
              <a:cs typeface="AkayaTelivigala" pitchFamily="2" charset="77"/>
            </a:endParaRPr>
          </a:p>
        </p:txBody>
      </p:sp>
      <p:pic>
        <p:nvPicPr>
          <p:cNvPr id="15" name="Image 2" descr="https://kimi-img.moonshot.cn/pub/slides/slides_tmpl/image/25-10-09-16:35:24-d3jn7j0s8jdo4os5diug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0291445" y="5408930"/>
            <a:ext cx="2170430" cy="728980"/>
          </a:xfrm>
          <a:prstGeom prst="rect">
            <a:avLst/>
          </a:prstGeom>
        </p:spPr>
      </p:pic>
      <p:pic>
        <p:nvPicPr>
          <p:cNvPr id="16" name="Image 3" descr="https://kimi-img.moonshot.cn/pub/slides/slides_tmpl/image/25-10-09-16:35:24-d3jn7j0s8jdo4os5div0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772795" y="534035"/>
            <a:ext cx="762000" cy="76200"/>
          </a:xfrm>
          <a:prstGeom prst="rect">
            <a:avLst/>
          </a:prstGeom>
        </p:spPr>
      </p:pic>
      <p:pic>
        <p:nvPicPr>
          <p:cNvPr id="17" name="Image 4" descr="https://kimi-img.moonshot.cn/pub/slides/slides_tmpl/image/25-10-09-16:35:24-d3jn7j0s8jdo4os5div0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772795" y="664845"/>
            <a:ext cx="762000" cy="762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1045210" y="2010410"/>
            <a:ext cx="2663190" cy="43180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0439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125220" y="1988820"/>
            <a:ext cx="166497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11459749" y="597624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1459749" y="597624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459749" y="607321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1459749" y="607321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459749" y="617018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1459749" y="6170189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2" name="Image 0" descr="https://kimi-img.moonshot.cn/pub/slides/slides_tmpl/image/25-10-09-16:35:24-d3jn7j0s8jdo4os5div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851535" y="630555"/>
            <a:ext cx="762000" cy="76200"/>
          </a:xfrm>
          <a:prstGeom prst="rect">
            <a:avLst/>
          </a:prstGeom>
        </p:spPr>
      </p:pic>
      <p:pic>
        <p:nvPicPr>
          <p:cNvPr id="13" name="Image 1" descr="https://kimi-img.moonshot.cn/pub/slides/slides_tmpl/image/25-10-09-16:35:24-d3jn7j0s8jdo4os5div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851535" y="761365"/>
            <a:ext cx="762000" cy="76200"/>
          </a:xfrm>
          <a:prstGeom prst="rect">
            <a:avLst/>
          </a:prstGeom>
        </p:spPr>
      </p:pic>
      <p:pic>
        <p:nvPicPr>
          <p:cNvPr id="14" name="Image 2" descr="https://kimi-img.moonshot.cn/pub/slides/slides_tmpl/image/25-10-09-16:35:24-d3jn7j0s8jdo4os5diug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24485" y="5488305"/>
            <a:ext cx="2170430" cy="568960"/>
          </a:xfrm>
          <a:prstGeom prst="rect">
            <a:avLst/>
          </a:prstGeom>
        </p:spPr>
      </p:pic>
      <p:sp>
        <p:nvSpPr>
          <p:cNvPr id="15" name="Shape 10"/>
          <p:cNvSpPr/>
          <p:nvPr/>
        </p:nvSpPr>
        <p:spPr>
          <a:xfrm>
            <a:off x="8943751" y="894524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1"/>
          <p:cNvSpPr/>
          <p:nvPr/>
        </p:nvSpPr>
        <p:spPr>
          <a:xfrm>
            <a:off x="4089987" y="1740157"/>
            <a:ext cx="907415" cy="8020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dirty="0">
                <a:solidFill>
                  <a:srgbClr val="0439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01.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4994129" y="1849853"/>
            <a:ext cx="601345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altLang="zh-CN" sz="3200" dirty="0">
                <a:latin typeface="Abadi" panose="020B0604020104020204" pitchFamily="34" charset="77"/>
                <a:cs typeface="AkayaTelivigala" pitchFamily="2" charset="77"/>
              </a:rPr>
              <a:t>Project Goal &amp; Objectives</a:t>
            </a:r>
          </a:p>
        </p:txBody>
      </p:sp>
      <p:sp>
        <p:nvSpPr>
          <p:cNvPr id="18" name="Text 13"/>
          <p:cNvSpPr/>
          <p:nvPr/>
        </p:nvSpPr>
        <p:spPr>
          <a:xfrm>
            <a:off x="4086079" y="2415003"/>
            <a:ext cx="907415" cy="8020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dirty="0">
                <a:solidFill>
                  <a:srgbClr val="0439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02.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4994129" y="2613123"/>
            <a:ext cx="601408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altLang="zh-CN" sz="3200" dirty="0">
                <a:latin typeface="Abadi" panose="020B0604020104020204" pitchFamily="34" charset="77"/>
                <a:cs typeface="AkayaTelivigala" pitchFamily="2" charset="77"/>
              </a:rPr>
              <a:t>Dataset &amp; Variables</a:t>
            </a:r>
          </a:p>
        </p:txBody>
      </p:sp>
      <p:sp>
        <p:nvSpPr>
          <p:cNvPr id="20" name="Text 15"/>
          <p:cNvSpPr/>
          <p:nvPr/>
        </p:nvSpPr>
        <p:spPr>
          <a:xfrm>
            <a:off x="4086079" y="3221453"/>
            <a:ext cx="907415" cy="8020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dirty="0">
                <a:solidFill>
                  <a:srgbClr val="0439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03.</a:t>
            </a:r>
            <a:endParaRPr lang="en-US" sz="1600" dirty="0"/>
          </a:p>
        </p:txBody>
      </p:sp>
      <p:sp>
        <p:nvSpPr>
          <p:cNvPr id="21" name="Text 16"/>
          <p:cNvSpPr/>
          <p:nvPr/>
        </p:nvSpPr>
        <p:spPr>
          <a:xfrm>
            <a:off x="4994129" y="3399888"/>
            <a:ext cx="601408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altLang="zh-CN" sz="3200" dirty="0">
                <a:latin typeface="Abadi" panose="020B0604020104020204" pitchFamily="34" charset="77"/>
                <a:cs typeface="AkayaTelivigala" pitchFamily="2" charset="77"/>
              </a:rPr>
              <a:t>Proposed Methodology</a:t>
            </a:r>
          </a:p>
        </p:txBody>
      </p:sp>
      <p:sp>
        <p:nvSpPr>
          <p:cNvPr id="22" name="Text 17"/>
          <p:cNvSpPr/>
          <p:nvPr/>
        </p:nvSpPr>
        <p:spPr>
          <a:xfrm>
            <a:off x="4086079" y="4028538"/>
            <a:ext cx="907415" cy="8020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dirty="0">
                <a:solidFill>
                  <a:srgbClr val="0439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04.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4994129" y="4198083"/>
            <a:ext cx="6014720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altLang="zh-CN" sz="3200" dirty="0">
                <a:latin typeface="Abadi" panose="020B0604020104020204" pitchFamily="34" charset="77"/>
                <a:cs typeface="AkayaTelivigala" pitchFamily="2" charset="77"/>
              </a:rPr>
              <a:t>Analysis Workflow</a:t>
            </a:r>
          </a:p>
        </p:txBody>
      </p:sp>
      <p:sp>
        <p:nvSpPr>
          <p:cNvPr id="24" name="Text 19"/>
          <p:cNvSpPr/>
          <p:nvPr/>
        </p:nvSpPr>
        <p:spPr>
          <a:xfrm>
            <a:off x="4086079" y="4805778"/>
            <a:ext cx="907415" cy="8020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dirty="0">
                <a:solidFill>
                  <a:srgbClr val="0439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05.</a:t>
            </a:r>
            <a:endParaRPr lang="en-US" sz="1600" dirty="0"/>
          </a:p>
        </p:txBody>
      </p:sp>
      <p:sp>
        <p:nvSpPr>
          <p:cNvPr id="25" name="Text 20"/>
          <p:cNvSpPr/>
          <p:nvPr/>
        </p:nvSpPr>
        <p:spPr>
          <a:xfrm>
            <a:off x="4994129" y="5003898"/>
            <a:ext cx="601281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altLang="zh-CN" sz="3200" dirty="0">
                <a:latin typeface="Abadi" panose="020B0604020104020204" pitchFamily="34" charset="77"/>
                <a:cs typeface="AkayaTelivigala" pitchFamily="2" charset="77"/>
              </a:rPr>
              <a:t>Expected Outcomes &amp; Significance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19246" y="-229737"/>
            <a:ext cx="10468610" cy="142962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4400" b="1" dirty="0">
                <a:solidFill>
                  <a:srgbClr val="0D0D0D"/>
                </a:solidFill>
                <a:latin typeface="+mj-lt"/>
                <a:ea typeface="Annai MN" pitchFamily="2" charset="77"/>
                <a:cs typeface="Annai MN" pitchFamily="2" charset="77"/>
                <a:sym typeface="+mn-ea"/>
              </a:rPr>
              <a:t>Project Goal &amp; Objectives</a:t>
            </a:r>
            <a:endParaRPr lang="en-US" altLang="zh-CN" sz="2000" b="1" dirty="0">
              <a:latin typeface="+mj-lt"/>
              <a:ea typeface="Annai MN" pitchFamily="2" charset="77"/>
              <a:cs typeface="Annai MN" pitchFamily="2" charset="77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2000" b="1" dirty="0">
              <a:latin typeface="+mj-lt"/>
              <a:ea typeface="Annai MN" pitchFamily="2" charset="77"/>
              <a:cs typeface="Annai MN" pitchFamily="2" charset="77"/>
            </a:endParaRPr>
          </a:p>
        </p:txBody>
      </p:sp>
      <p:sp>
        <p:nvSpPr>
          <p:cNvPr id="4" name="Shape 1"/>
          <p:cNvSpPr/>
          <p:nvPr/>
        </p:nvSpPr>
        <p:spPr>
          <a:xfrm>
            <a:off x="9318625" y="6332855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1459845" y="6039485"/>
            <a:ext cx="209550" cy="42238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459845" y="6039485"/>
            <a:ext cx="209550" cy="42238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1459845" y="6136476"/>
            <a:ext cx="209550" cy="42238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1459845" y="6136476"/>
            <a:ext cx="209550" cy="42238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459845" y="6233467"/>
            <a:ext cx="209550" cy="42238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1459845" y="6233467"/>
            <a:ext cx="209550" cy="42238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1" name="Image 1" descr="https://kimi-img.moonshot.cn/pub/slides/slides_tmpl/image/25-10-09-16:35:24-d3jn7j0s8jdo4os5div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851535" y="630555"/>
            <a:ext cx="762000" cy="76200"/>
          </a:xfrm>
          <a:prstGeom prst="rect">
            <a:avLst/>
          </a:prstGeom>
        </p:spPr>
      </p:pic>
      <p:pic>
        <p:nvPicPr>
          <p:cNvPr id="12" name="Image 2" descr="https://kimi-img.moonshot.cn/pub/slides/slides_tmpl/image/25-10-09-16:35:24-d3jn7j0s8jdo4os5div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851535" y="761365"/>
            <a:ext cx="762000" cy="76200"/>
          </a:xfrm>
          <a:prstGeom prst="rect">
            <a:avLst/>
          </a:prstGeom>
        </p:spPr>
      </p:pic>
      <p:pic>
        <p:nvPicPr>
          <p:cNvPr id="13" name="Image 3" descr="https://kimi-img.moonshot.cn/pub/slides/slides_tmpl/image/25-10-09-16:35:24-d3jn7j0s8jdo4os5dj0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765" y="5981700"/>
            <a:ext cx="4402455" cy="196850"/>
          </a:xfrm>
          <a:prstGeom prst="rect">
            <a:avLst/>
          </a:prstGeom>
        </p:spPr>
      </p:pic>
      <p:pic>
        <p:nvPicPr>
          <p:cNvPr id="14" name="Image 4" descr="https://kimi-img.moonshot.cn/pub/slides/slides_tmpl/image/25-10-09-16:35:24-d3jn7j0s8jdo4os5diug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0314940" y="412750"/>
            <a:ext cx="1393825" cy="56896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41684" y="660107"/>
            <a:ext cx="11708631" cy="59500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3200" dirty="0">
                <a:solidFill>
                  <a:srgbClr val="0438E1"/>
                </a:solidFill>
                <a:latin typeface="AkayaTelivigala" pitchFamily="2" charset="77"/>
                <a:cs typeface="AkayaTelivigala" pitchFamily="2" charset="77"/>
              </a:rPr>
              <a:t>Main Goal: </a:t>
            </a:r>
          </a:p>
          <a:p>
            <a:pPr algn="just">
              <a:lnSpc>
                <a:spcPct val="150000"/>
              </a:lnSpc>
            </a:pPr>
            <a:r>
              <a:rPr lang="en-US" sz="2800" dirty="0"/>
              <a:t>To build and evaluate a </a:t>
            </a:r>
            <a:r>
              <a:rPr lang="en-US" sz="2800" b="1" dirty="0">
                <a:solidFill>
                  <a:srgbClr val="C00000"/>
                </a:solidFill>
              </a:rPr>
              <a:t>robust multiple linear regression model</a:t>
            </a:r>
            <a:r>
              <a:rPr lang="en-US" sz="2800" dirty="0"/>
              <a:t> that identifies and quantifies the key physiological factors predicting a person's </a:t>
            </a:r>
            <a:r>
              <a:rPr lang="en-US" sz="2800" b="1" dirty="0">
                <a:solidFill>
                  <a:srgbClr val="C00000"/>
                </a:solidFill>
              </a:rPr>
              <a:t>maximum heart rate (</a:t>
            </a:r>
            <a:r>
              <a:rPr lang="en-US" sz="2800" b="1" dirty="0" err="1">
                <a:solidFill>
                  <a:srgbClr val="C00000"/>
                </a:solidFill>
              </a:rPr>
              <a:t>MaxHR</a:t>
            </a:r>
            <a:r>
              <a:rPr lang="en-US" sz="2800" b="1" dirty="0">
                <a:solidFill>
                  <a:srgbClr val="C00000"/>
                </a:solidFill>
              </a:rPr>
              <a:t>)</a:t>
            </a:r>
            <a:r>
              <a:rPr lang="en-US" sz="2800" dirty="0">
                <a:solidFill>
                  <a:srgbClr val="C00000"/>
                </a:solidFill>
              </a:rPr>
              <a:t>.</a:t>
            </a:r>
            <a:endParaRPr lang="en-US" altLang="zh-CN" sz="2800" dirty="0">
              <a:solidFill>
                <a:srgbClr val="C00000"/>
              </a:solidFill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200" dirty="0">
                <a:solidFill>
                  <a:srgbClr val="0438E1"/>
                </a:solidFill>
                <a:latin typeface="AkayaTelivigala" pitchFamily="2" charset="77"/>
                <a:cs typeface="AkayaTelivigala" pitchFamily="2" charset="77"/>
              </a:rPr>
              <a:t>Why This Topic is Important: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Understanding the determinants of maximum heart rate is crucial for assessing </a:t>
            </a:r>
            <a:r>
              <a:rPr lang="en-US" sz="2800" b="1" dirty="0">
                <a:solidFill>
                  <a:srgbClr val="C00000"/>
                </a:solidFill>
              </a:rPr>
              <a:t>cardiovascular health and fitness levels</a:t>
            </a:r>
            <a:r>
              <a:rPr lang="en-US" sz="2800" dirty="0">
                <a:solidFill>
                  <a:srgbClr val="C00000"/>
                </a:solidFill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 heart rate is a </a:t>
            </a:r>
            <a:r>
              <a:rPr lang="en-US" sz="2800" b="1" dirty="0">
                <a:solidFill>
                  <a:srgbClr val="C00000"/>
                </a:solidFill>
              </a:rPr>
              <a:t>key indicator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/>
              <a:t>used in exercise physiology and cardiac risk stratification.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Identifying influencing factors allows healthcare providers to </a:t>
            </a:r>
            <a:r>
              <a:rPr lang="en-US" sz="2800" b="1" dirty="0">
                <a:solidFill>
                  <a:srgbClr val="C00000"/>
                </a:solidFill>
              </a:rPr>
              <a:t>better tailor exercise prescriptions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/>
              <a:t>and monitor patients' cardiovascular health.</a:t>
            </a:r>
          </a:p>
          <a:p>
            <a:pPr>
              <a:buNone/>
            </a:pPr>
            <a:endParaRPr lang="en-US" sz="2400" b="1" dirty="0"/>
          </a:p>
          <a:p>
            <a:pPr marL="0" indent="0" algn="just">
              <a:lnSpc>
                <a:spcPct val="150000"/>
              </a:lnSpc>
              <a:buNone/>
            </a:pPr>
            <a:endParaRPr lang="en-US" altLang="zh-CN" sz="24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6:35:26-d3jn7jgs8jdo4os5dj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5607" y="701442"/>
            <a:ext cx="751205" cy="15754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09-16:35:26-d3jn7jgs8jdo4os5dj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0561" y="677523"/>
            <a:ext cx="751205" cy="157543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09-16:35:26-d3jn7jgs8jdo4os5dj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6975" y="699843"/>
            <a:ext cx="751205" cy="157543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09-16:35:26-d3jn7jgs8jdo4os5dj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6085" y="654686"/>
            <a:ext cx="751205" cy="1575435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79876" y="-235435"/>
            <a:ext cx="10479405" cy="82791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4000" b="1" dirty="0">
                <a:solidFill>
                  <a:srgbClr val="0D0D0D"/>
                </a:solidFill>
                <a:latin typeface="+mj-lt"/>
                <a:ea typeface="MiSans" pitchFamily="34" charset="-122"/>
                <a:cs typeface="AkayaTelivigala" pitchFamily="2" charset="77"/>
              </a:rPr>
              <a:t>Dataset &amp; Variables</a:t>
            </a:r>
          </a:p>
        </p:txBody>
      </p:sp>
      <p:sp>
        <p:nvSpPr>
          <p:cNvPr id="7" name="Shape 1"/>
          <p:cNvSpPr/>
          <p:nvPr/>
        </p:nvSpPr>
        <p:spPr>
          <a:xfrm>
            <a:off x="2148180" y="1104779"/>
            <a:ext cx="2108835" cy="0"/>
          </a:xfrm>
          <a:prstGeom prst="line">
            <a:avLst/>
          </a:prstGeom>
          <a:noFill/>
          <a:ln w="19050">
            <a:gradFill flip="none" rotWithShape="1">
              <a:gsLst>
                <a:gs pos="0">
                  <a:srgbClr val="2C59EE"/>
                </a:gs>
                <a:gs pos="100000">
                  <a:srgbClr val="8DD4FB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prstDash val="sysDot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2"/>
          <p:cNvSpPr/>
          <p:nvPr/>
        </p:nvSpPr>
        <p:spPr>
          <a:xfrm>
            <a:off x="5098195" y="1105658"/>
            <a:ext cx="2108835" cy="0"/>
          </a:xfrm>
          <a:prstGeom prst="line">
            <a:avLst/>
          </a:prstGeom>
          <a:noFill/>
          <a:ln w="19050">
            <a:gradFill flip="none" rotWithShape="1">
              <a:gsLst>
                <a:gs pos="0">
                  <a:srgbClr val="2C59EE"/>
                </a:gs>
                <a:gs pos="100000">
                  <a:srgbClr val="8DD4FB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prstDash val="sysDot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3"/>
          <p:cNvSpPr/>
          <p:nvPr/>
        </p:nvSpPr>
        <p:spPr>
          <a:xfrm>
            <a:off x="8008619" y="1085593"/>
            <a:ext cx="2108835" cy="0"/>
          </a:xfrm>
          <a:prstGeom prst="line">
            <a:avLst/>
          </a:prstGeom>
          <a:noFill/>
          <a:ln w="19050">
            <a:gradFill flip="none" rotWithShape="1">
              <a:gsLst>
                <a:gs pos="0">
                  <a:srgbClr val="2C59EE"/>
                </a:gs>
                <a:gs pos="100000">
                  <a:srgbClr val="8DD4FB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prstDash val="sysDot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pic>
        <p:nvPicPr>
          <p:cNvPr id="10" name="Image 4" descr="https://kimi-img.moonshot.cn/pub/slides/slides_tmpl/image/25-10-09-16:35:24-d3jn7j0s8jdo4os5div0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11" name="Image 5" descr="https://kimi-img.moonshot.cn/pub/slides/slides_tmpl/image/25-10-09-16:35:24-d3jn7j0s8jdo4os5div0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2" name="Text 4"/>
          <p:cNvSpPr/>
          <p:nvPr/>
        </p:nvSpPr>
        <p:spPr>
          <a:xfrm>
            <a:off x="1499942" y="972111"/>
            <a:ext cx="542925" cy="3111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Text 5"/>
          <p:cNvSpPr/>
          <p:nvPr/>
        </p:nvSpPr>
        <p:spPr>
          <a:xfrm>
            <a:off x="579874" y="1311496"/>
            <a:ext cx="2325370" cy="7010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>
                <a:solidFill>
                  <a:schemeClr val="accent1"/>
                </a:solidFill>
              </a:rPr>
              <a:t>Dataset</a:t>
            </a:r>
          </a:p>
        </p:txBody>
      </p:sp>
      <p:sp>
        <p:nvSpPr>
          <p:cNvPr id="14" name="Text 6"/>
          <p:cNvSpPr/>
          <p:nvPr/>
        </p:nvSpPr>
        <p:spPr>
          <a:xfrm>
            <a:off x="228442" y="1743732"/>
            <a:ext cx="3772293" cy="50454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 rtl="0" fontAlgn="base">
              <a:spcAft>
                <a:spcPts val="1200"/>
              </a:spcAft>
            </a:pPr>
            <a:r>
              <a:rPr lang="en-US" sz="2800" b="1" i="0" u="none" strike="noStrike" dirty="0">
                <a:solidFill>
                  <a:srgbClr val="0438E1"/>
                </a:solidFill>
                <a:effectLst/>
                <a:latin typeface="zeitung"/>
              </a:rPr>
              <a:t>UCI Heart Disease Data</a:t>
            </a:r>
            <a:r>
              <a:rPr lang="en-US" sz="2400" baseline="30000" dirty="0">
                <a:latin typeface="Abadi" panose="020B0604020104020204" pitchFamily="34" charset="77"/>
              </a:rPr>
              <a:t>[1]</a:t>
            </a:r>
          </a:p>
          <a:p>
            <a:pPr marL="457200" indent="-457200" algn="l" rtl="0" fontAlgn="base">
              <a:spcAft>
                <a:spcPts val="1200"/>
              </a:spcAft>
              <a:buAutoNum type="arabicPeriod"/>
            </a:pPr>
            <a:r>
              <a:rPr lang="en-US" sz="2200" dirty="0">
                <a:solidFill>
                  <a:srgbClr val="0070C0"/>
                </a:solidFill>
                <a:latin typeface="Abadi" panose="020B0604020104020204" pitchFamily="34" charset="77"/>
              </a:rPr>
              <a:t>Clinical Value: </a:t>
            </a:r>
            <a:r>
              <a:rPr lang="en-US" sz="2200" dirty="0">
                <a:latin typeface="Abadi" panose="020B0604020104020204" pitchFamily="34" charset="77"/>
              </a:rPr>
              <a:t>Heart disease is a significant health issue worldwide, and understanding factors that influence heart rate can aid in risk</a:t>
            </a:r>
          </a:p>
          <a:p>
            <a:pPr marL="457200" indent="-457200" algn="l" rtl="0" fontAlgn="base">
              <a:spcAft>
                <a:spcPts val="1200"/>
              </a:spcAft>
              <a:buAutoNum type="arabicPeriod"/>
            </a:pPr>
            <a:r>
              <a:rPr lang="en-US" sz="2200" dirty="0">
                <a:solidFill>
                  <a:srgbClr val="0070C0"/>
                </a:solidFill>
                <a:latin typeface="Abadi" panose="020B0604020104020204" pitchFamily="34" charset="77"/>
              </a:rPr>
              <a:t>Relevance to Class: </a:t>
            </a:r>
            <a:r>
              <a:rPr lang="en-US" sz="2200" dirty="0">
                <a:latin typeface="Abadi" panose="020B0604020104020204" pitchFamily="34" charset="77"/>
              </a:rPr>
              <a:t>This dataset is excellent to apply multiple linear regression techniques, e.g. handling categorical variables, interaction terms, and model diagnostics.</a:t>
            </a:r>
          </a:p>
        </p:txBody>
      </p:sp>
      <p:sp>
        <p:nvSpPr>
          <p:cNvPr id="15" name="Text 7"/>
          <p:cNvSpPr/>
          <p:nvPr/>
        </p:nvSpPr>
        <p:spPr>
          <a:xfrm>
            <a:off x="4456039" y="894978"/>
            <a:ext cx="532765" cy="3111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8"/>
          <p:cNvSpPr/>
          <p:nvPr/>
        </p:nvSpPr>
        <p:spPr>
          <a:xfrm>
            <a:off x="3729803" y="1364978"/>
            <a:ext cx="2530210" cy="7010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accent1"/>
                </a:solidFill>
              </a:rPr>
              <a:t>Outcome Variables</a:t>
            </a:r>
          </a:p>
        </p:txBody>
      </p:sp>
      <p:sp>
        <p:nvSpPr>
          <p:cNvPr id="17" name="Text 9"/>
          <p:cNvSpPr/>
          <p:nvPr/>
        </p:nvSpPr>
        <p:spPr>
          <a:xfrm>
            <a:off x="4023295" y="1679932"/>
            <a:ext cx="2860041" cy="2213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rgbClr val="0438E1"/>
                </a:solidFill>
                <a:latin typeface="Abadi" panose="020B0604020104020204" pitchFamily="34" charset="77"/>
              </a:rPr>
              <a:t>MaxHR</a:t>
            </a:r>
            <a:r>
              <a:rPr lang="en-US" sz="2400" b="1" dirty="0">
                <a:solidFill>
                  <a:srgbClr val="0438E1"/>
                </a:solidFill>
                <a:latin typeface="Abadi" panose="020B0604020104020204" pitchFamily="34" charset="77"/>
              </a:rPr>
              <a:t>: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Abadi" panose="020B0604020104020204" pitchFamily="34" charset="77"/>
              </a:rPr>
              <a:t>Maximum Heart Rate, renamed from </a:t>
            </a:r>
            <a:r>
              <a:rPr lang="en-US" sz="2200" dirty="0" err="1">
                <a:latin typeface="Abadi" panose="020B0604020104020204" pitchFamily="34" charset="77"/>
              </a:rPr>
              <a:t>thalach</a:t>
            </a:r>
            <a:endParaRPr lang="en-US" sz="2200" dirty="0">
              <a:latin typeface="Abadi" panose="020B0604020104020204" pitchFamily="34" charset="7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Abadi" panose="020B0604020104020204" pitchFamily="34" charset="77"/>
              </a:rPr>
              <a:t>It is a </a:t>
            </a:r>
            <a:r>
              <a:rPr lang="en-US" sz="2200" b="1" dirty="0">
                <a:solidFill>
                  <a:srgbClr val="C00000"/>
                </a:solidFill>
                <a:latin typeface="Abadi" panose="020B0604020104020204" pitchFamily="34" charset="77"/>
              </a:rPr>
              <a:t>continuous numerical variable</a:t>
            </a:r>
            <a:r>
              <a:rPr lang="en-US" sz="2200" dirty="0">
                <a:solidFill>
                  <a:srgbClr val="C00000"/>
                </a:solidFill>
                <a:latin typeface="Abadi" panose="020B0604020104020204" pitchFamily="34" charset="77"/>
              </a:rPr>
              <a:t>.</a:t>
            </a:r>
          </a:p>
        </p:txBody>
      </p:sp>
      <p:sp>
        <p:nvSpPr>
          <p:cNvPr id="18" name="Text 10"/>
          <p:cNvSpPr/>
          <p:nvPr/>
        </p:nvSpPr>
        <p:spPr>
          <a:xfrm>
            <a:off x="7325139" y="922276"/>
            <a:ext cx="514985" cy="3111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9" name="Text 11"/>
          <p:cNvSpPr/>
          <p:nvPr/>
        </p:nvSpPr>
        <p:spPr>
          <a:xfrm>
            <a:off x="6420581" y="1444756"/>
            <a:ext cx="2324100" cy="7010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accent1"/>
                </a:solidFill>
              </a:rPr>
              <a:t>Predictors</a:t>
            </a:r>
          </a:p>
        </p:txBody>
      </p:sp>
      <p:sp>
        <p:nvSpPr>
          <p:cNvPr id="20" name="Text 12"/>
          <p:cNvSpPr/>
          <p:nvPr/>
        </p:nvSpPr>
        <p:spPr>
          <a:xfrm>
            <a:off x="6839723" y="1726535"/>
            <a:ext cx="3295016" cy="36671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2200" b="1" dirty="0">
                <a:solidFill>
                  <a:srgbClr val="0438E1"/>
                </a:solidFill>
                <a:latin typeface="Abadi" panose="020B0604020104020204" pitchFamily="34" charset="77"/>
              </a:rPr>
              <a:t>Age: </a:t>
            </a:r>
            <a:r>
              <a:rPr lang="en-US" altLang="zh-CN" sz="2200" dirty="0">
                <a:latin typeface="Abadi" panose="020B0604020104020204" pitchFamily="34" charset="77"/>
              </a:rPr>
              <a:t>in years.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200" b="1" dirty="0">
                <a:solidFill>
                  <a:srgbClr val="0438E1"/>
                </a:solidFill>
                <a:latin typeface="Abadi" panose="020B0604020104020204" pitchFamily="34" charset="77"/>
              </a:rPr>
              <a:t>Sex: </a:t>
            </a:r>
            <a:r>
              <a:rPr lang="en-US" altLang="zh-CN" sz="2200" dirty="0">
                <a:latin typeface="Abadi" panose="020B0604020104020204" pitchFamily="34" charset="77"/>
              </a:rPr>
              <a:t>0 = Female, 1 = Male.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200" b="1" dirty="0" err="1">
                <a:solidFill>
                  <a:srgbClr val="0438E1"/>
                </a:solidFill>
                <a:latin typeface="Abadi" panose="020B0604020104020204" pitchFamily="34" charset="77"/>
              </a:rPr>
              <a:t>RestBP</a:t>
            </a:r>
            <a:r>
              <a:rPr lang="en-US" altLang="zh-CN" sz="2200" b="1" dirty="0">
                <a:solidFill>
                  <a:srgbClr val="0438E1"/>
                </a:solidFill>
                <a:latin typeface="Abadi" panose="020B0604020104020204" pitchFamily="34" charset="77"/>
              </a:rPr>
              <a:t>: </a:t>
            </a:r>
            <a:r>
              <a:rPr lang="en-US" altLang="zh-CN" sz="2200" dirty="0">
                <a:latin typeface="Abadi" panose="020B0604020104020204" pitchFamily="34" charset="77"/>
              </a:rPr>
              <a:t>Resting Blood Pressure.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200" b="1" dirty="0">
                <a:solidFill>
                  <a:srgbClr val="0438E1"/>
                </a:solidFill>
                <a:latin typeface="Abadi" panose="020B0604020104020204" pitchFamily="34" charset="77"/>
              </a:rPr>
              <a:t>Chol: </a:t>
            </a:r>
            <a:r>
              <a:rPr lang="en-US" altLang="zh-CN" sz="2200" dirty="0">
                <a:latin typeface="Abadi" panose="020B0604020104020204" pitchFamily="34" charset="77"/>
              </a:rPr>
              <a:t>Serum Cholesterol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200" b="1" dirty="0" err="1">
                <a:solidFill>
                  <a:srgbClr val="0438E1"/>
                </a:solidFill>
                <a:latin typeface="Abadi" panose="020B0604020104020204" pitchFamily="34" charset="77"/>
              </a:rPr>
              <a:t>ExAng</a:t>
            </a:r>
            <a:r>
              <a:rPr lang="en-US" altLang="zh-CN" sz="2200" b="1" dirty="0">
                <a:solidFill>
                  <a:srgbClr val="0438E1"/>
                </a:solidFill>
                <a:latin typeface="Abadi" panose="020B0604020104020204" pitchFamily="34" charset="77"/>
              </a:rPr>
              <a:t>: </a:t>
            </a:r>
            <a:r>
              <a:rPr lang="en-US" altLang="zh-CN" sz="2200" dirty="0">
                <a:latin typeface="Abadi" panose="020B0604020104020204" pitchFamily="34" charset="77"/>
              </a:rPr>
              <a:t>Exercise-Induced Angina (0 = No, 1 = Yes).</a:t>
            </a:r>
          </a:p>
        </p:txBody>
      </p:sp>
      <p:sp>
        <p:nvSpPr>
          <p:cNvPr id="21" name="Text 13"/>
          <p:cNvSpPr/>
          <p:nvPr/>
        </p:nvSpPr>
        <p:spPr>
          <a:xfrm>
            <a:off x="10118896" y="949204"/>
            <a:ext cx="540385" cy="3111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2" name="Text 14"/>
          <p:cNvSpPr/>
          <p:nvPr/>
        </p:nvSpPr>
        <p:spPr>
          <a:xfrm>
            <a:off x="9180657" y="1537240"/>
            <a:ext cx="3177131" cy="7010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Type of Predictors</a:t>
            </a:r>
          </a:p>
        </p:txBody>
      </p:sp>
      <p:sp>
        <p:nvSpPr>
          <p:cNvPr id="23" name="Text 15"/>
          <p:cNvSpPr/>
          <p:nvPr/>
        </p:nvSpPr>
        <p:spPr>
          <a:xfrm>
            <a:off x="10001213" y="1878330"/>
            <a:ext cx="2356485" cy="31013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0438E1"/>
                </a:solidFill>
                <a:latin typeface="Abadi" panose="020B0604020104020204" pitchFamily="34" charset="77"/>
              </a:rPr>
              <a:t>Continuous: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200" dirty="0">
                <a:latin typeface="Abadi" panose="020B0604020104020204" pitchFamily="34" charset="77"/>
              </a:rPr>
              <a:t>Age, </a:t>
            </a:r>
            <a:r>
              <a:rPr lang="en-US" altLang="zh-CN" sz="2200" dirty="0" err="1">
                <a:latin typeface="Abadi" panose="020B0604020104020204" pitchFamily="34" charset="77"/>
              </a:rPr>
              <a:t>RestBP</a:t>
            </a:r>
            <a:r>
              <a:rPr lang="en-US" altLang="zh-CN" sz="2200" dirty="0">
                <a:latin typeface="Abadi" panose="020B0604020104020204" pitchFamily="34" charset="77"/>
              </a:rPr>
              <a:t>, Chol</a:t>
            </a:r>
            <a:endParaRPr lang="en-US" sz="2200" dirty="0">
              <a:latin typeface="Abadi" panose="020B0604020104020204" pitchFamily="34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0438E1"/>
                </a:solidFill>
                <a:latin typeface="Abadi" panose="020B0604020104020204" pitchFamily="34" charset="77"/>
              </a:rPr>
              <a:t>Categorical: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>
                <a:latin typeface="Abadi" panose="020B0604020104020204" pitchFamily="34" charset="77"/>
              </a:rPr>
              <a:t>Sex, </a:t>
            </a:r>
            <a:r>
              <a:rPr lang="en-US" altLang="zh-CN" sz="2200" dirty="0" err="1">
                <a:latin typeface="Abadi" panose="020B0604020104020204" pitchFamily="34" charset="77"/>
              </a:rPr>
              <a:t>ExAng</a:t>
            </a:r>
            <a:endParaRPr lang="en-US" sz="2200" dirty="0">
              <a:latin typeface="Abadi" panose="020B0604020104020204" pitchFamily="34" charset="7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DFF654-DB4C-608F-29D2-DEA288292406}"/>
              </a:ext>
            </a:extLst>
          </p:cNvPr>
          <p:cNvSpPr txBox="1"/>
          <p:nvPr/>
        </p:nvSpPr>
        <p:spPr>
          <a:xfrm>
            <a:off x="4701687" y="6419878"/>
            <a:ext cx="7399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Abadi" panose="020B0604020104020204" pitchFamily="34" charset="77"/>
              </a:rPr>
              <a:t>[1]</a:t>
            </a:r>
            <a:r>
              <a:rPr lang="en-US" sz="1800" dirty="0">
                <a:solidFill>
                  <a:srgbClr val="262626"/>
                </a:solidFill>
                <a:latin typeface="Abadi" panose="020B0604020104020204" pitchFamily="34" charset="77"/>
                <a:ea typeface="MiSans" pitchFamily="34" charset="-122"/>
                <a:cs typeface="MiSans" pitchFamily="34" charset="-120"/>
              </a:rPr>
              <a:t>: </a:t>
            </a:r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fedesoriano</a:t>
            </a:r>
            <a:r>
              <a:rPr lang="en-US" dirty="0"/>
              <a:t>/heart-failure-prediction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1B314C-F16D-A25B-CCFB-59F0CBE5EF07}"/>
              </a:ext>
            </a:extLst>
          </p:cNvPr>
          <p:cNvSpPr txBox="1"/>
          <p:nvPr/>
        </p:nvSpPr>
        <p:spPr>
          <a:xfrm>
            <a:off x="249702" y="0"/>
            <a:ext cx="1042767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>
                <a:solidFill>
                  <a:srgbClr val="0438E1"/>
                </a:solidFill>
              </a:rPr>
              <a:t>Distribution of Maximum Heart Rate (</a:t>
            </a:r>
            <a:r>
              <a:rPr lang="en-US" sz="3200" b="1" dirty="0" err="1">
                <a:solidFill>
                  <a:srgbClr val="0438E1"/>
                </a:solidFill>
              </a:rPr>
              <a:t>MaxHR</a:t>
            </a:r>
            <a:r>
              <a:rPr lang="en-US" sz="3200" b="1" dirty="0">
                <a:solidFill>
                  <a:srgbClr val="0438E1"/>
                </a:solidFill>
              </a:rPr>
              <a:t>)</a:t>
            </a:r>
          </a:p>
          <a:p>
            <a:pPr>
              <a:buNone/>
            </a:pPr>
            <a:endParaRPr lang="en-US" sz="2800" b="1" dirty="0"/>
          </a:p>
          <a:p>
            <a:endParaRPr lang="en-US" sz="2800" dirty="0"/>
          </a:p>
          <a:p>
            <a:endParaRPr lang="en-US" sz="2400" dirty="0"/>
          </a:p>
          <a:p>
            <a:r>
              <a:rPr lang="en-US" sz="2800" dirty="0"/>
              <a:t>		</a:t>
            </a:r>
            <a:r>
              <a:rPr lang="en-US" sz="2800" dirty="0">
                <a:solidFill>
                  <a:srgbClr val="0070C0"/>
                </a:solidFill>
                <a:latin typeface="Abadi" panose="020B0604020104020204" pitchFamily="34" charset="77"/>
                <a:cs typeface="AkayaTelivigala" pitchFamily="2" charset="77"/>
              </a:rPr>
              <a:t>Min: 71.0, Median: 153.0, Mean: 149.6, Max: 202.0.</a:t>
            </a:r>
          </a:p>
          <a:p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82BD08-C918-17B0-D1B2-7B5BAAB96165}"/>
              </a:ext>
            </a:extLst>
          </p:cNvPr>
          <p:cNvSpPr txBox="1"/>
          <p:nvPr/>
        </p:nvSpPr>
        <p:spPr>
          <a:xfrm>
            <a:off x="119575" y="5921090"/>
            <a:ext cx="119528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C00000"/>
                </a:solidFill>
              </a:rPr>
              <a:t>The histogram shows that the distribution of </a:t>
            </a:r>
            <a:r>
              <a:rPr lang="en-US" sz="2200" b="1" dirty="0" err="1">
                <a:solidFill>
                  <a:srgbClr val="C00000"/>
                </a:solidFill>
              </a:rPr>
              <a:t>MaxHR</a:t>
            </a:r>
            <a:r>
              <a:rPr lang="en-US" sz="2200" b="1" dirty="0">
                <a:solidFill>
                  <a:srgbClr val="C00000"/>
                </a:solidFill>
              </a:rPr>
              <a:t> is roughly centered between 150 and 170 bpm. </a:t>
            </a:r>
          </a:p>
          <a:p>
            <a:endParaRPr lang="en-US" sz="2200" b="1" dirty="0">
              <a:solidFill>
                <a:srgbClr val="C00000"/>
              </a:solidFill>
            </a:endParaRPr>
          </a:p>
        </p:txBody>
      </p:sp>
      <p:pic>
        <p:nvPicPr>
          <p:cNvPr id="7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415DA08A-263F-0E63-4A20-4410C6019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582" y="2142902"/>
            <a:ext cx="10863775" cy="38670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D5803F-8EC6-AE36-4F9F-29C0009B2B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1753"/>
          <a:stretch/>
        </p:blipFill>
        <p:spPr>
          <a:xfrm>
            <a:off x="576286" y="721466"/>
            <a:ext cx="10720071" cy="95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248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69C69C-E9E0-D943-F4B9-C82E91C93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D19B5F-43D5-AE3E-4ACF-DDDC5F62F330}"/>
              </a:ext>
            </a:extLst>
          </p:cNvPr>
          <p:cNvSpPr txBox="1"/>
          <p:nvPr/>
        </p:nvSpPr>
        <p:spPr>
          <a:xfrm>
            <a:off x="249702" y="0"/>
            <a:ext cx="1042767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rgbClr val="0438E1"/>
                </a:solidFill>
              </a:rPr>
              <a:t>Description of Predictors</a:t>
            </a:r>
            <a:endParaRPr lang="en-US" sz="3200" dirty="0"/>
          </a:p>
          <a:p>
            <a:endParaRPr lang="en-US" sz="2800" dirty="0"/>
          </a:p>
          <a:p>
            <a:r>
              <a:rPr lang="en-US" sz="3200" dirty="0"/>
              <a:t>		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8BA03DD-B2FB-A29C-DF78-CB00EA865D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697305"/>
              </p:ext>
            </p:extLst>
          </p:nvPr>
        </p:nvGraphicFramePr>
        <p:xfrm>
          <a:off x="154745" y="692497"/>
          <a:ext cx="11844410" cy="3781431"/>
        </p:xfrm>
        <a:graphic>
          <a:graphicData uri="http://schemas.openxmlformats.org/drawingml/2006/table">
            <a:tbl>
              <a:tblPr/>
              <a:tblGrid>
                <a:gridCol w="2729132">
                  <a:extLst>
                    <a:ext uri="{9D8B030D-6E8A-4147-A177-3AD203B41FA5}">
                      <a16:colId xmlns:a16="http://schemas.microsoft.com/office/drawing/2014/main" val="2661727122"/>
                    </a:ext>
                  </a:extLst>
                </a:gridCol>
                <a:gridCol w="3052689">
                  <a:extLst>
                    <a:ext uri="{9D8B030D-6E8A-4147-A177-3AD203B41FA5}">
                      <a16:colId xmlns:a16="http://schemas.microsoft.com/office/drawing/2014/main" val="4139647573"/>
                    </a:ext>
                  </a:extLst>
                </a:gridCol>
                <a:gridCol w="6062589">
                  <a:extLst>
                    <a:ext uri="{9D8B030D-6E8A-4147-A177-3AD203B41FA5}">
                      <a16:colId xmlns:a16="http://schemas.microsoft.com/office/drawing/2014/main" val="3677773941"/>
                    </a:ext>
                  </a:extLst>
                </a:gridCol>
              </a:tblGrid>
              <a:tr h="386982"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>
                          <a:solidFill>
                            <a:srgbClr val="0070C0"/>
                          </a:solidFill>
                          <a:effectLst/>
                          <a:latin typeface="Google Sans Text"/>
                        </a:rPr>
                        <a:t>Variable</a:t>
                      </a:r>
                      <a:endParaRPr lang="en-US" sz="2800" dirty="0">
                        <a:solidFill>
                          <a:srgbClr val="0070C0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>
                          <a:solidFill>
                            <a:srgbClr val="0070C0"/>
                          </a:solidFill>
                          <a:effectLst/>
                          <a:latin typeface="Google Sans Text"/>
                        </a:rPr>
                        <a:t>Type</a:t>
                      </a:r>
                      <a:endParaRPr lang="en-US" sz="2800" dirty="0">
                        <a:solidFill>
                          <a:srgbClr val="0070C0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>
                          <a:solidFill>
                            <a:srgbClr val="0070C0"/>
                          </a:solidFill>
                          <a:effectLst/>
                          <a:latin typeface="Google Sans Text"/>
                        </a:rPr>
                        <a:t>Descriptive Statistics</a:t>
                      </a:r>
                      <a:endParaRPr lang="en-US" sz="2800" dirty="0">
                        <a:solidFill>
                          <a:srgbClr val="0070C0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5083648"/>
                  </a:ext>
                </a:extLst>
              </a:tr>
              <a:tr h="660145"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>
                          <a:solidFill>
                            <a:srgbClr val="0070C0"/>
                          </a:solidFill>
                          <a:effectLst/>
                          <a:latin typeface="Google Sans Text"/>
                        </a:rPr>
                        <a:t>Age</a:t>
                      </a:r>
                      <a:endParaRPr lang="en-US" sz="2800" dirty="0">
                        <a:solidFill>
                          <a:srgbClr val="0070C0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Continuous 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Min: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29.00, </a:t>
                      </a:r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Median: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56.00, </a:t>
                      </a:r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Max: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77.00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3345725"/>
                  </a:ext>
                </a:extLst>
              </a:tr>
              <a:tr h="610938">
                <a:tc>
                  <a:txBody>
                    <a:bodyPr/>
                    <a:lstStyle/>
                    <a:p>
                      <a:pPr rtl="0"/>
                      <a:r>
                        <a:rPr lang="en-US" sz="2800" b="1">
                          <a:solidFill>
                            <a:srgbClr val="0070C0"/>
                          </a:solidFill>
                          <a:effectLst/>
                          <a:latin typeface="Google Sans Text"/>
                        </a:rPr>
                        <a:t>Sex</a:t>
                      </a:r>
                      <a:endParaRPr lang="en-US" sz="2800">
                        <a:solidFill>
                          <a:srgbClr val="0070C0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Categorical 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Female: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97, </a:t>
                      </a:r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Male: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206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545256"/>
                  </a:ext>
                </a:extLst>
              </a:tr>
              <a:tr h="660145"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 err="1">
                          <a:solidFill>
                            <a:srgbClr val="0070C0"/>
                          </a:solidFill>
                          <a:effectLst/>
                          <a:latin typeface="Google Sans Text"/>
                        </a:rPr>
                        <a:t>RestBP</a:t>
                      </a:r>
                      <a:endParaRPr lang="en-US" sz="2800" dirty="0">
                        <a:solidFill>
                          <a:srgbClr val="0070C0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Continuous 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Min: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94.0, </a:t>
                      </a:r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Median: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130.0, </a:t>
                      </a:r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Max: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200.0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4345050"/>
                  </a:ext>
                </a:extLst>
              </a:tr>
              <a:tr h="660145"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>
                          <a:solidFill>
                            <a:srgbClr val="0070C0"/>
                          </a:solidFill>
                          <a:effectLst/>
                          <a:latin typeface="Google Sans Text"/>
                        </a:rPr>
                        <a:t>Chol</a:t>
                      </a:r>
                      <a:endParaRPr lang="en-US" sz="2800" dirty="0">
                        <a:solidFill>
                          <a:srgbClr val="0070C0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Continuous 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800" b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Min:</a:t>
                      </a:r>
                      <a:r>
                        <a:rPr lang="en-US" sz="280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126.0, </a:t>
                      </a:r>
                      <a:r>
                        <a:rPr lang="en-US" sz="2800" b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Median:</a:t>
                      </a:r>
                      <a:r>
                        <a:rPr lang="en-US" sz="280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241.0, </a:t>
                      </a:r>
                      <a:r>
                        <a:rPr lang="en-US" sz="2800" b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Max:</a:t>
                      </a:r>
                      <a:r>
                        <a:rPr lang="en-US" sz="280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564.0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1145205"/>
                  </a:ext>
                </a:extLst>
              </a:tr>
              <a:tr h="610938"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 err="1">
                          <a:solidFill>
                            <a:srgbClr val="0070C0"/>
                          </a:solidFill>
                          <a:effectLst/>
                          <a:latin typeface="Google Sans Text"/>
                        </a:rPr>
                        <a:t>ExAng</a:t>
                      </a:r>
                      <a:endParaRPr lang="en-US" sz="2800" dirty="0">
                        <a:solidFill>
                          <a:srgbClr val="0070C0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Categorical 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No: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204, </a:t>
                      </a:r>
                      <a:r>
                        <a:rPr lang="en-US" sz="28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Yes:</a:t>
                      </a:r>
                      <a:r>
                        <a:rPr lang="en-US" sz="28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99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6458248"/>
                  </a:ext>
                </a:extLst>
              </a:tr>
            </a:tbl>
          </a:graphicData>
        </a:graphic>
      </p:graphicFrame>
      <p:pic>
        <p:nvPicPr>
          <p:cNvPr id="6" name="Picture 5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0A438F5-D1D6-2339-8384-0A8D008F05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9705"/>
          <a:stretch/>
        </p:blipFill>
        <p:spPr>
          <a:xfrm>
            <a:off x="154745" y="4473928"/>
            <a:ext cx="12037255" cy="227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18089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410</Words>
  <Application>Microsoft Macintosh PowerPoint</Application>
  <PresentationFormat>Widescreen</PresentationFormat>
  <Paragraphs>79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AkayaTelivigala</vt:lpstr>
      <vt:lpstr>Calibri</vt:lpstr>
      <vt:lpstr>Google Sans Text</vt:lpstr>
      <vt:lpstr>zeitung</vt:lpstr>
      <vt:lpstr>Abadi</vt:lpstr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最大心率预测：多重线性回归全流程实战</dc:title>
  <dc:subject>最大心率预测：多重线性回归全流程实战</dc:subject>
  <dc:creator>Kimi</dc:creator>
  <cp:lastModifiedBy>Li, Amanda</cp:lastModifiedBy>
  <cp:revision>12</cp:revision>
  <dcterms:created xsi:type="dcterms:W3CDTF">2025-10-26T23:58:59Z</dcterms:created>
  <dcterms:modified xsi:type="dcterms:W3CDTF">2025-10-28T19:30:03Z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{"Label":"最大心率预测：多重线性回归全流程实战","ContentProducer":"001191110108MACG2KBH8F10000","ProduceID":"d3vb1a8u8ldfag7a4g6g","ReservedCode1":"","ContentPropagator":"001191110108MACG2KBH8F20000","PropagateID":"d3vb1a8u8ldfag7a4g6g","ReservedCode2":""}</vt:lpwstr>
  </property>
  <property fmtid="{D5CDD505-2E9C-101B-9397-08002B2CF9AE}" pid="3" name="ICV">
    <vt:lpwstr>6C3D8358C9D3D0E9C3B5FE688C57E6D8_43</vt:lpwstr>
  </property>
  <property fmtid="{D5CDD505-2E9C-101B-9397-08002B2CF9AE}" pid="4" name="KSOProductBuildVer">
    <vt:lpwstr>2052-7.4.1.8983</vt:lpwstr>
  </property>
</Properties>
</file>